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1" r:id="rId11"/>
    <p:sldId id="260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633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54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204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61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06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720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57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57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48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8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811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58467-D0AB-4626-B627-706CAD4D004E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B932F-2EC1-4DE8-90EF-AEA3723EF8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062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1930226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>
                <a:solidFill>
                  <a:srgbClr val="C00000"/>
                </a:solidFill>
              </a:rPr>
              <a:t>Czytanie książek to najpiękniejsza zabawa, jaką sobie ludzkość wymyśliła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                                                </a:t>
            </a:r>
            <a:r>
              <a:rPr lang="pl-PL" sz="1800" dirty="0" smtClean="0"/>
              <a:t>Wisława Szymborska</a:t>
            </a:r>
            <a:endParaRPr lang="pl-PL" sz="1800" dirty="0"/>
          </a:p>
        </p:txBody>
      </p:sp>
      <p:pic>
        <p:nvPicPr>
          <p:cNvPr id="5" name="Symbol zastępczy zawartości 4" descr="http://www.czytanieglobalne.edu.pl/wp-content/uploads/2015/09/czyt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128792" cy="4065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98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Podsumowując wyraźnie widać, iż mimo spadku poziomu czytelnictwa dzieci i młodzieży rola książki jest niepodważalna. Najogólniej mówiąc, kontakt z nią poszerza wiedzę jednostki o świecie, dostarcza bogactwa przeżyć wewnętrznych i refleksji kształtujących nie tylko umysły czytelników, ale również ich charaktery. Słowa drukowanego nie zastąpi film i telewizja. Musimy jednak zwrócić uwagę na to, by już od najmłodszych lat zapewnić dziecku jak najczęstszy kontakt z książką, co stanowi niezbędny warunek kształtowania potrzeby obcowania z literaturą</a:t>
            </a:r>
            <a:r>
              <a:rPr lang="pl-PL" sz="2000" b="1" dirty="0"/>
              <a:t>. </a:t>
            </a:r>
            <a:endParaRPr lang="pl-PL" sz="2000" dirty="0"/>
          </a:p>
        </p:txBody>
      </p:sp>
      <p:pic>
        <p:nvPicPr>
          <p:cNvPr id="3" name="Obraz 2" descr="http://smiesz.net/upload/images/large/2013/07/czytanie_2013-07-18_16-43-5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64904"/>
            <a:ext cx="3765550" cy="349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71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 smtClean="0">
              <a:solidFill>
                <a:srgbClr val="C00000"/>
              </a:solidFill>
            </a:endParaRPr>
          </a:p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Najważniejszym </a:t>
            </a:r>
            <a:r>
              <a:rPr lang="pl-PL" sz="2800" b="1" dirty="0">
                <a:solidFill>
                  <a:srgbClr val="C00000"/>
                </a:solidFill>
              </a:rPr>
              <a:t>zadaniem szkoły i domu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r>
              <a:rPr lang="pl-PL" sz="2800" b="1" dirty="0">
                <a:solidFill>
                  <a:srgbClr val="C00000"/>
                </a:solidFill>
              </a:rPr>
              <a:t>jest wytworzenie silnej motywacji do lektury, uczynienie czytania książki zajęciem atrakcyjnym i przyciągającym w taki sposób, aby książka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r>
              <a:rPr lang="pl-PL" sz="2800" b="1" dirty="0">
                <a:solidFill>
                  <a:srgbClr val="C00000"/>
                </a:solidFill>
              </a:rPr>
              <a:t>zaspokajała różnorodne pragnienia i potrzeby dziecka, zarówno emocjonalne jak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r>
              <a:rPr lang="pl-PL" sz="2800" b="1" dirty="0">
                <a:solidFill>
                  <a:srgbClr val="C00000"/>
                </a:solidFill>
              </a:rPr>
              <a:t>i intelektualne</a:t>
            </a:r>
            <a:r>
              <a:rPr lang="pl-PL" sz="2800" dirty="0">
                <a:solidFill>
                  <a:srgbClr val="C00000"/>
                </a:solidFill>
              </a:rPr>
              <a:t>. </a:t>
            </a:r>
          </a:p>
        </p:txBody>
      </p:sp>
      <p:pic>
        <p:nvPicPr>
          <p:cNvPr id="3" name="Obraz 2" descr="http://webnews.textalk.com/upload/article/bild/4/440244/Ksi__ki_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2996952"/>
            <a:ext cx="4171950" cy="3365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58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16632"/>
            <a:ext cx="7128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7030A0"/>
                </a:solidFill>
              </a:rPr>
              <a:t> </a:t>
            </a:r>
            <a:endParaRPr lang="pl-PL" sz="2800" b="1" dirty="0">
              <a:solidFill>
                <a:srgbClr val="7030A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156176" y="5921840"/>
            <a:ext cx="21300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Dziękuję z uwagę </a:t>
            </a:r>
            <a:r>
              <a:rPr lang="pl-PL" sz="2000" b="1" dirty="0" smtClean="0"/>
              <a:t> </a:t>
            </a:r>
            <a:br>
              <a:rPr lang="pl-PL" sz="2000" b="1" dirty="0" smtClean="0"/>
            </a:br>
            <a:r>
              <a:rPr lang="pl-PL" sz="2000" b="1" smtClean="0"/>
              <a:t>Grażyna Dobosz</a:t>
            </a:r>
            <a:endParaRPr lang="pl-PL" sz="2000" b="1" dirty="0"/>
          </a:p>
        </p:txBody>
      </p:sp>
      <p:sp>
        <p:nvSpPr>
          <p:cNvPr id="4" name="Prostokąt 3"/>
          <p:cNvSpPr/>
          <p:nvPr/>
        </p:nvSpPr>
        <p:spPr>
          <a:xfrm>
            <a:off x="0" y="7812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/>
              <a:t> </a:t>
            </a:r>
            <a:endParaRPr 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251520" y="639852"/>
            <a:ext cx="87737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 smtClean="0"/>
              <a:t> „</a:t>
            </a:r>
            <a:r>
              <a:rPr lang="pl-PL" sz="2000" b="1" dirty="0" smtClean="0"/>
              <a:t>Książka to mistrz, co </a:t>
            </a:r>
            <a:r>
              <a:rPr lang="pl-PL" sz="2000" b="1" dirty="0"/>
              <a:t>darmo nauki </a:t>
            </a:r>
            <a:r>
              <a:rPr lang="pl-PL" sz="2000" b="1" dirty="0" smtClean="0"/>
              <a:t>udziela</a:t>
            </a:r>
            <a:r>
              <a:rPr lang="pl-PL" sz="2000" b="1" dirty="0"/>
              <a:t>,</a:t>
            </a:r>
            <a:endParaRPr lang="pl-PL" sz="2000" dirty="0"/>
          </a:p>
          <a:p>
            <a:pPr algn="ctr"/>
            <a:r>
              <a:rPr lang="pl-PL" sz="2000" b="1" dirty="0"/>
              <a:t>   </a:t>
            </a:r>
            <a:r>
              <a:rPr lang="pl-PL" sz="2000" b="1" dirty="0" smtClean="0"/>
              <a:t>Kto </a:t>
            </a:r>
            <a:r>
              <a:rPr lang="pl-PL" sz="2000" b="1" dirty="0"/>
              <a:t>ją lubi – doradcę ma i przyjaciela,</a:t>
            </a:r>
            <a:endParaRPr lang="pl-PL" sz="2000" dirty="0"/>
          </a:p>
          <a:p>
            <a:pPr algn="ctr"/>
            <a:r>
              <a:rPr lang="pl-PL" sz="2000" b="1" dirty="0"/>
              <a:t> </a:t>
            </a:r>
            <a:r>
              <a:rPr lang="pl-PL" sz="2000" b="1" dirty="0" smtClean="0"/>
              <a:t>  Który </a:t>
            </a:r>
            <a:r>
              <a:rPr lang="pl-PL" sz="2000" b="1" dirty="0"/>
              <a:t>z nim smutki dzieli, pomaga radości,</a:t>
            </a:r>
            <a:endParaRPr lang="pl-PL" sz="2000" dirty="0"/>
          </a:p>
          <a:p>
            <a:pPr algn="ctr"/>
            <a:r>
              <a:rPr lang="pl-PL" sz="2000" b="1" dirty="0"/>
              <a:t>  </a:t>
            </a:r>
            <a:r>
              <a:rPr lang="pl-PL" sz="2000" b="1" dirty="0" smtClean="0"/>
              <a:t>Chwilę </a:t>
            </a:r>
            <a:r>
              <a:rPr lang="pl-PL" sz="2000" b="1" dirty="0"/>
              <a:t>nudów odpędza, osładza cierpkości”</a:t>
            </a:r>
            <a:endParaRPr lang="pl-PL" sz="2000" dirty="0"/>
          </a:p>
          <a:p>
            <a:r>
              <a:rPr lang="pl-PL" sz="1600" dirty="0" smtClean="0"/>
              <a:t>                                                                                                                             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                                                                                                                                   Ambroży </a:t>
            </a:r>
            <a:r>
              <a:rPr lang="pl-PL" sz="1600" dirty="0"/>
              <a:t>Grabowski</a:t>
            </a:r>
          </a:p>
        </p:txBody>
      </p:sp>
      <p:pic>
        <p:nvPicPr>
          <p:cNvPr id="11" name="Picture 8" descr="http://static.tumblr.com/c6b606bc8073f44a60978077a154ffac/9rudny8/0xRnk16cs/tumblr_static_9echm8hdf4sggkkoos40ksgo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2"/>
            <a:ext cx="6552728" cy="284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7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2000" dirty="0" smtClean="0"/>
              <a:t>Obecnie </a:t>
            </a:r>
            <a:r>
              <a:rPr lang="pl-PL" sz="2000" dirty="0"/>
              <a:t>wyraźnie zauważalny jest spadek poziomu czytelnictwa nie tylko </a:t>
            </a:r>
            <a:r>
              <a:rPr lang="pl-PL" sz="2000" dirty="0" smtClean="0"/>
              <a:t>dorosłych, ale </a:t>
            </a:r>
            <a:r>
              <a:rPr lang="pl-PL" sz="2000" dirty="0"/>
              <a:t>także dzieci i młodzieży. Istnieje wiele przyczyn tego, że dzieci  i młodzież czytają coraz mniej, np. </a:t>
            </a:r>
            <a:endParaRPr lang="pl-PL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pl-PL" sz="2000" dirty="0" smtClean="0"/>
              <a:t>książki </a:t>
            </a:r>
            <a:r>
              <a:rPr lang="pl-PL" sz="2000" dirty="0"/>
              <a:t>są coraz droższe,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2000" dirty="0" smtClean="0"/>
              <a:t>czytanie </a:t>
            </a:r>
            <a:r>
              <a:rPr lang="pl-PL" sz="2000" dirty="0"/>
              <a:t>książek jest </a:t>
            </a:r>
            <a:r>
              <a:rPr lang="pl-PL" sz="2000" dirty="0" smtClean="0"/>
              <a:t>czasochłonne,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2000" dirty="0" smtClean="0"/>
              <a:t>brak </a:t>
            </a:r>
            <a:r>
              <a:rPr lang="pl-PL" sz="2000" dirty="0"/>
              <a:t>wyrobionej potrzeby, nawyku </a:t>
            </a:r>
            <a:r>
              <a:rPr lang="pl-PL" sz="2000" dirty="0" smtClean="0"/>
              <a:t>czytania,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2000" dirty="0"/>
              <a:t>dzieci i młodzież nie czytają, bo nie mają wyrobionej świadomości wartości </a:t>
            </a:r>
            <a:r>
              <a:rPr lang="pl-PL" sz="2000" dirty="0" smtClean="0"/>
              <a:t>lektury,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2000" dirty="0" smtClean="0"/>
              <a:t>książka </a:t>
            </a:r>
            <a:r>
              <a:rPr lang="pl-PL" sz="2000" dirty="0"/>
              <a:t>przestaje być źródłem wiedzy o świecie. Tę wiedzę zdobywają z radia, telewizji, </a:t>
            </a:r>
            <a:r>
              <a:rPr lang="pl-PL" sz="2000" dirty="0" smtClean="0"/>
              <a:t>Internetu.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2000" dirty="0" smtClean="0"/>
              <a:t>czytanie </a:t>
            </a:r>
            <a:r>
              <a:rPr lang="pl-PL" sz="2000" dirty="0"/>
              <a:t>przestało być również atrakcyjną formą spędzania wolnego </a:t>
            </a:r>
            <a:r>
              <a:rPr lang="pl-PL" sz="2000" dirty="0" smtClean="0"/>
              <a:t>czasu,</a:t>
            </a:r>
            <a:r>
              <a:rPr lang="pl-PL" sz="2000" dirty="0"/>
              <a:t> </a:t>
            </a:r>
            <a:endParaRPr lang="pl-PL" sz="20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pl-PL" sz="2000" dirty="0" smtClean="0"/>
              <a:t> </a:t>
            </a:r>
            <a:r>
              <a:rPr lang="pl-PL" sz="2000" dirty="0"/>
              <a:t>brak zamiłowania do czytania. Czytanie trzeba polubić, nikogo nie zmusi się do niego siłą</a:t>
            </a:r>
            <a:r>
              <a:rPr lang="pl-PL" sz="2000" dirty="0" smtClean="0"/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2000" dirty="0" smtClean="0"/>
              <a:t>czytanie </a:t>
            </a:r>
            <a:r>
              <a:rPr lang="pl-PL" sz="2000" dirty="0"/>
              <a:t>nie kojarzy się z zabawą, przyjemnością, nie przynosi spodziewanej satysfakcji. Jego miejsce zajmują zabawy na podwórku, sport, wycieczki, spotkania z rówieśnikami, telewizja, komputer.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pl-PL" sz="2000" dirty="0" smtClean="0"/>
              <a:t>brak </a:t>
            </a:r>
            <a:r>
              <a:rPr lang="pl-PL" sz="2000" dirty="0"/>
              <a:t>zachęty ze strony rodziców, brak przykładu, fakt, że dziecko nie widzi czytających rodziców, a książka jest w domu przedmiotem obcym lub tylko ozdobą </a:t>
            </a:r>
            <a:r>
              <a:rPr lang="pl-PL" sz="2000" dirty="0" smtClean="0"/>
              <a:t>regału.</a:t>
            </a:r>
            <a:endParaRPr lang="pl-PL" sz="2000" dirty="0"/>
          </a:p>
          <a:p>
            <a:r>
              <a:rPr lang="pl-PL" dirty="0"/>
              <a:t> </a:t>
            </a:r>
          </a:p>
          <a:p>
            <a:pPr marL="285750" indent="-285750">
              <a:buFont typeface="Wingdings" pitchFamily="2" charset="2"/>
              <a:buChar char="v"/>
            </a:pPr>
            <a:endParaRPr lang="pl-PL" dirty="0"/>
          </a:p>
          <a:p>
            <a:pPr marL="285750" indent="-285750">
              <a:buFont typeface="Wingdings" pitchFamily="2" charset="2"/>
              <a:buChar char="v"/>
            </a:pPr>
            <a:endParaRPr lang="pl-PL" dirty="0"/>
          </a:p>
          <a:p>
            <a:endParaRPr lang="pl-PL" dirty="0"/>
          </a:p>
          <a:p>
            <a:pPr marL="285750" indent="-285750">
              <a:buFont typeface="Wingdings" pitchFamily="2" charset="2"/>
              <a:buChar char="v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30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Mimo, że książka przestała pełnić rolę głównego nośnika informacji o otaczającym świecie i jej funkcja jest obecnie inna, niż to miało miejsce kilkadziesiąt lat temu, to jednak ciągle: </a:t>
            </a:r>
            <a:endParaRPr lang="pl-PL" sz="2000" dirty="0" smtClean="0"/>
          </a:p>
          <a:p>
            <a:r>
              <a:rPr lang="pl-PL" sz="2000" dirty="0" smtClean="0"/>
              <a:t>*</a:t>
            </a:r>
            <a:r>
              <a:rPr lang="pl-PL" sz="2000" dirty="0"/>
              <a:t>dostarcza modeli wytyczających sposób bycia, </a:t>
            </a:r>
          </a:p>
          <a:p>
            <a:r>
              <a:rPr lang="pl-PL" sz="2000" dirty="0"/>
              <a:t>*określa kodeksy postępowania, podaje przykłady dla rozwiązywania problemów życia własnego, grup i szerszych środowisk </a:t>
            </a:r>
            <a:r>
              <a:rPr lang="pl-PL" sz="2000" dirty="0" smtClean="0"/>
              <a:t>społecznych</a:t>
            </a:r>
            <a:r>
              <a:rPr lang="pl-PL" sz="2000" dirty="0"/>
              <a:t>,</a:t>
            </a:r>
          </a:p>
          <a:p>
            <a:r>
              <a:rPr lang="pl-PL" sz="2000" dirty="0" smtClean="0"/>
              <a:t>*uczy </a:t>
            </a:r>
            <a:r>
              <a:rPr lang="pl-PL" sz="2000" dirty="0"/>
              <a:t>sztuki wyboru wśród społecznych opinii i interesów, wśród różnych pojęć i chaosu, wskazuje źródła i cele </a:t>
            </a:r>
            <a:r>
              <a:rPr lang="pl-PL" sz="2000" dirty="0" smtClean="0"/>
              <a:t>wspólne,  </a:t>
            </a:r>
            <a:endParaRPr lang="pl-PL" sz="2000" dirty="0"/>
          </a:p>
          <a:p>
            <a:r>
              <a:rPr lang="pl-PL" sz="2000" dirty="0"/>
              <a:t>*wzbogaca psychikę czytelnika, dając mu podstawy do rozumienia siebie jako jednostki wyodrębniającej się od reszty społeczeństwa własnym światem odczuć i do zrozumienia innych ludzi. </a:t>
            </a:r>
            <a:br>
              <a:rPr lang="pl-PL" sz="2000" dirty="0"/>
            </a:br>
            <a:endParaRPr lang="pl-PL" sz="2000" dirty="0"/>
          </a:p>
        </p:txBody>
      </p:sp>
      <p:pic>
        <p:nvPicPr>
          <p:cNvPr id="5" name="Obraz 4" descr="http://www.alldentlogos.pl/attachments/Image/Czytanie_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01008"/>
            <a:ext cx="4752528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28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W dzisiejszym świecie książka nie jest dla dzieci ani jedynym źródłem informacji, ani głównym źródłem rozrywki. Dlaczego zatem powinniśmy sięgać po książki? </a:t>
            </a:r>
          </a:p>
          <a:p>
            <a:r>
              <a:rPr lang="pl-PL" sz="2000" dirty="0"/>
              <a:t>Specjaliści zajmujący się rozwojem dzieci i młodzieży w sposób szczególny podkreślają wpływ czytania na aktywizację pięciu obszarów kompetencyjnych: komunikacji, odpoczynku, inteligencji emocjonalnej, koncentracji i emocji. </a:t>
            </a:r>
          </a:p>
          <a:p>
            <a:r>
              <a:rPr lang="pl-PL" sz="2000" dirty="0"/>
              <a:t> </a:t>
            </a:r>
          </a:p>
        </p:txBody>
      </p:sp>
      <p:pic>
        <p:nvPicPr>
          <p:cNvPr id="4" name="Obraz 3" descr="http://zwierciadlo.pl/wp-content/uploads/2012/12/czytanie-ksi%C4%85%C5%BCki-665x3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38992"/>
            <a:ext cx="6552728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98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KOMUNIKACJA</a:t>
            </a:r>
            <a:endParaRPr lang="pl-PL" sz="2800" b="1" dirty="0">
              <a:solidFill>
                <a:srgbClr val="00206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-108520" y="1349152"/>
            <a:ext cx="9252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 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259904" y="1349152"/>
            <a:ext cx="903649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Czytanie poszerza doświadczenia językowe, rozwija słownictwo, uczy wyrażać myśli i rozumieć sposoby mówienia innych ludzi. Im bogatszy język, tym sprawniejsze wyrażanie własnego zdania, lepsza umiejętność werbalizowania uczuć i potrzeb. Przeczytane w książkach historie uczą dostrzegania związków przyczynowo- skutkowych, odnajdywania zależności i wyciągania własnych wniosków. Jednym słowem, czytanie kształtuje umiejętność samodzielnego myślenia i formułowania myśli – kompetencje niezbędne do właściwego funkcjonowania społecznego.</a:t>
            </a:r>
            <a:r>
              <a:rPr lang="pl-PL" dirty="0"/>
              <a:t> </a:t>
            </a:r>
          </a:p>
          <a:p>
            <a:r>
              <a:rPr lang="pl-PL" dirty="0"/>
              <a:t> </a:t>
            </a:r>
          </a:p>
        </p:txBody>
      </p:sp>
      <p:pic>
        <p:nvPicPr>
          <p:cNvPr id="10" name="Obraz 9" descr="http://d.webgenerator24.pl/k/r/e0/5e/0xtkxtcso48csk4wookgw04gwgs.6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190" y="3717032"/>
            <a:ext cx="4229100" cy="268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511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ODPOCZYNEK</a:t>
            </a:r>
            <a:endParaRPr lang="pl-PL" sz="2800" b="1" dirty="0">
              <a:solidFill>
                <a:srgbClr val="00206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1196752"/>
            <a:ext cx="9144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Są dzieci, które mają spore trudności ze zrelaksowaniem się, wyciszeniem i odpoczynkiem od nadmiaru stymulacji i wrażeń. Bywają przez to nadmiernie pobudzone i chaotyczne w działaniu. Czytanie książek to jeden z najlepszych sposobów relaksu. Podróż w świat wyobraźni daje wytchnienie i tak potrzebną współczesnym dzieciom ciszę, zwłaszcza po zbyt długim oglądaniu telewizji czy graniu na komputerze. </a:t>
            </a:r>
          </a:p>
          <a:p>
            <a:r>
              <a:rPr lang="pl-PL" dirty="0"/>
              <a:t> </a:t>
            </a:r>
          </a:p>
        </p:txBody>
      </p:sp>
      <p:pic>
        <p:nvPicPr>
          <p:cNvPr id="7" name="Obraz 6" descr="http://static.prsa.pl/images/f75db759-249c-4299-8b04-0fd575f570c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51" y="3104967"/>
            <a:ext cx="5760720" cy="3233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5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INTELIGENCJA EMOCJONALNA</a:t>
            </a:r>
            <a:endParaRPr lang="pl-PL" sz="2800" b="1" dirty="0">
              <a:solidFill>
                <a:srgbClr val="00206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 </a:t>
            </a:r>
            <a:r>
              <a:rPr lang="pl-PL" dirty="0"/>
              <a:t> </a:t>
            </a:r>
          </a:p>
          <a:p>
            <a:r>
              <a:rPr lang="pl-PL" dirty="0"/>
              <a:t> </a:t>
            </a:r>
          </a:p>
        </p:txBody>
      </p:sp>
      <p:sp>
        <p:nvSpPr>
          <p:cNvPr id="4" name="Prostokąt 3"/>
          <p:cNvSpPr/>
          <p:nvPr/>
        </p:nvSpPr>
        <p:spPr>
          <a:xfrm>
            <a:off x="107504" y="1124744"/>
            <a:ext cx="9036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Samodzielne czytanie wymaga od dziecka podjęcia wysiłku oraz wytrwania w nim dla osiągnięcia celu (przeczytania książki do końca). Wyrabia w dziecku cierpliwość i umiejętność oczekiwania na nagrodę odroczoną w czasie. Nagrodę tym większą, że osiągniętą wyłącznie własną pracą. Realizowanie przez dzieci zadań z tzw. odroczonym efektem wpływa pozytywnie na rozwój ich inteligencji emocjonalnej, niezbędnej do prawidłowego funkcjonowania psychicznego. Kształtuje postawę cierpliwości, skupienia i refleksji nad tym, co się robi.</a:t>
            </a:r>
            <a:r>
              <a:rPr lang="pl-PL" dirty="0"/>
              <a:t> </a:t>
            </a:r>
          </a:p>
        </p:txBody>
      </p:sp>
      <p:pic>
        <p:nvPicPr>
          <p:cNvPr id="6" name="Obraz 5" descr="http://swiat-rodzicow.pl/wp-content/uploads/2013/08/nauka-czytania-i-pisania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516" y="3385712"/>
            <a:ext cx="5040600" cy="328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4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KONCENTRACJA</a:t>
            </a:r>
            <a:endParaRPr lang="pl-PL" sz="2800" b="1" dirty="0">
              <a:solidFill>
                <a:srgbClr val="00206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9512" y="1196752"/>
            <a:ext cx="8964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 </a:t>
            </a:r>
            <a:r>
              <a:rPr lang="pl-PL" sz="2000" dirty="0"/>
              <a:t>Brak koncentracji u dzieci jest naturalnym zjawiskiem na jednym z etapów rozwoju. Obecnie jednak psychologowie dziecięcy, wychowawcy, a także rodzice napotykają coraz większe trudności w pracy z dzieckiem nad umiejętnością skupiania uwagi. Wynika to z rosnącej liczby bodźców, jaka otacza nas w codziennym życiu. Dzieci bywają niespokojne i nadmiernie pobudzone. Nieumiejętność skupienia się na rzeczach istotnych sprawia, że stają się niepewne siebie i trudno znoszą porażki. Ćwiczenie koncentracji uwagi to bardzo trudne zadanie, ale niezbędne do prawidłowego rozwoju intelektualnego. </a:t>
            </a:r>
          </a:p>
        </p:txBody>
      </p:sp>
      <p:pic>
        <p:nvPicPr>
          <p:cNvPr id="6" name="Obraz 5" descr="http://szkolkajezykowa.blog.pl/files/2014/08/szkpnykz851hfprp_jp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51162"/>
            <a:ext cx="4267200" cy="284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3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EMOCJE</a:t>
            </a:r>
            <a:endParaRPr lang="pl-PL" sz="2800" b="1" dirty="0">
              <a:solidFill>
                <a:srgbClr val="00206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0" y="112474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Treść książki często staje się pretekstem do rozmowy z rodzicami czy rówieśnikami na ważne dla dziecka tematy. Czytanie odpowiednich książek jest polecane jako forma leczenia psychoterapeutycznego dzieci nieśmiałych, nadmiernie agresywnych, z szeroko pojętymi trudnościami w rozwoju emocjonalno-społecznym. Książka może pomóc zarówno w poznaniu sytuacji, z którymi dziecko się nie zetknęło, jak też posłużyć za temat rozmowy o trudnych emocjach, których samo doświadcza. Czytanie uczy empatii i wrażliwości. </a:t>
            </a:r>
            <a:r>
              <a:rPr lang="pl-PL" sz="2000" dirty="0" smtClean="0"/>
              <a:t>Ile </a:t>
            </a:r>
            <a:r>
              <a:rPr lang="pl-PL" sz="2000" dirty="0"/>
              <a:t>przyjemności i radości daje samodzielne czytanie! Kontakt z literaturą to nie przykry obowiązek, ale świetna zabawa. Książki wzbogacają wyobraźnię, poszerzają horyzonty i są wspaniałym sposobem na spędzanie wolnego czasu – zarówno samemu, jak z rodzeństwem czy rodzicami.</a:t>
            </a:r>
          </a:p>
        </p:txBody>
      </p:sp>
      <p:pic>
        <p:nvPicPr>
          <p:cNvPr id="6" name="Obraz 5" descr="http://logopeda-bydgoszcz.com/wp-content/uploads/2011/02/czytanie_i_pisani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285" y="4437112"/>
            <a:ext cx="3781524" cy="20379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120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700</Words>
  <Application>Microsoft Office PowerPoint</Application>
  <PresentationFormat>Pokaz na ekranie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Czytanie książek to najpiękniejsza zabawa, jaką sobie ludzkość wymyśliła                                                  Wisława Szymborska</vt:lpstr>
      <vt:lpstr>Prezentacja programu PowerPoint</vt:lpstr>
      <vt:lpstr>Prezentacja programu PowerPoint</vt:lpstr>
      <vt:lpstr>Prezentacja programu PowerPoint</vt:lpstr>
      <vt:lpstr>KOMUNIKACJA</vt:lpstr>
      <vt:lpstr>ODPOCZYNEK</vt:lpstr>
      <vt:lpstr>INTELIGENCJA EMOCJONALNA</vt:lpstr>
      <vt:lpstr>KONCENTRACJA</vt:lpstr>
      <vt:lpstr>EMOCJE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Czytanie książek to najpiękniejsza zabawa, jaką sobie ludzkość wymyśliła                                                    Wisława Szymborska</dc:title>
  <dc:creator>Alfa</dc:creator>
  <cp:lastModifiedBy>Alfa</cp:lastModifiedBy>
  <cp:revision>23</cp:revision>
  <dcterms:created xsi:type="dcterms:W3CDTF">2015-10-29T12:00:09Z</dcterms:created>
  <dcterms:modified xsi:type="dcterms:W3CDTF">2016-03-31T08:31:38Z</dcterms:modified>
</cp:coreProperties>
</file>